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5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5" r:id="rId16"/>
    <p:sldId id="269" r:id="rId17"/>
    <p:sldId id="270" r:id="rId18"/>
    <p:sldId id="271" r:id="rId19"/>
    <p:sldId id="286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gUFs1SK2QSjooJdwcml6SQs4O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01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underground.com/history/daily/us/ca/san-diego/KSAN/date/2019-4-3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ab5be6871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5ab5be6871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some cells where the data was not available, we used the forward fill method from pandas to compensate for the missing data</a:t>
            </a:r>
            <a:endParaRPr/>
          </a:p>
        </p:txBody>
      </p:sp>
      <p:sp>
        <p:nvSpPr>
          <p:cNvPr id="164" name="Google Shape;164;g5ab5be6871_3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ab0f4df4d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5ab0f4df4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ab5be687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5ab5be6871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5ab5be6871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af79b7ce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5af79b7ce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we move from South to North (top to bottom in the graph), we see an expected decrease in temperature.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Also, we can observe a correlated weather transition over the years for the cities which grouped by east or west coast.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Cities in the same latitude on the east and west coasts (ie. Boston and Seattle) have roughly the same range of temperature fluctuations.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Temperatures in all cities show an overall slightly upward trend.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af79b7ce2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af79b7ce2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5af79b7ce2_1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difference of the east coast city precipitation between the north and south latitude is small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east coast has more precipitation than the west coast, and in 1995 there was a collective peak.</a:t>
            </a:r>
            <a:endParaRPr/>
          </a:p>
        </p:txBody>
      </p:sp>
      <p:sp>
        <p:nvSpPr>
          <p:cNvPr id="224" name="Google Shape;224;g5af79b7ce2_1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5478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ad697d432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5ad697d432_6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5ad697d432_6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af79b7ce2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5af79b7ce2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difference of the wast coast city precipitation between the north and south latitude is small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Urban precipitation on the West Coast is relatively small and stable, except for San Diego’s data in 1991. This cause us to inspect SD in detail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5af79b7ce2_1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af79b7ce2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5af79b7ce2_1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difference of the east coast city precipitation between the north and south latitude is small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east coast has more precipitation than the west coast, and in 1995 there was a collective peak.</a:t>
            </a:r>
            <a:endParaRPr/>
          </a:p>
        </p:txBody>
      </p:sp>
      <p:sp>
        <p:nvSpPr>
          <p:cNvPr id="224" name="Google Shape;224;g5af79b7ce2_1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af79b7ce2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5af79b7ce2_1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difference of the east coast city precipitation between the north and south latitude is small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east coast has more precipitation than the west coast, and in 1995 there was a collective peak.</a:t>
            </a:r>
            <a:endParaRPr/>
          </a:p>
        </p:txBody>
      </p:sp>
      <p:sp>
        <p:nvSpPr>
          <p:cNvPr id="224" name="Google Shape;224;g5af79b7ce2_1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878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ad697d432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5ad697d432_3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g5ad697d432_3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ab0f4df4d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g5ab0f4df4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ad697d432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5ad697d432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disaster weather condition includes hazy and stormy weather conditions.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approximately half of the days, San Diego has either sunny or clear sky.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5ad697d432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af79b7ce2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5af79b7ce2_1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disaster weather condition includes hazy and stormy weather conditions.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approximately half of the days, San Diego has either sunny or clear sky.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5af79b7ce2_1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af75f2f7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5af75f2f7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disaster weather condition includes hazy and stormy weather conditions.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approximately half of the days, San Diego has either sunny or clear sky.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5af75f2f7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af79b7ce2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5af79b7ce2_1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5af79b7ce2_1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af79b7ce2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5af79b7ce2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1">
                <a:latin typeface="Arial"/>
                <a:ea typeface="Arial"/>
                <a:cs typeface="Arial"/>
                <a:sym typeface="Arial"/>
              </a:rPr>
              <a:t>The overall precipitation in San Diego is relatively small, mostly in the autumn and winter seasons.</a:t>
            </a:r>
            <a:endParaRPr sz="1000"/>
          </a:p>
        </p:txBody>
      </p:sp>
      <p:sp>
        <p:nvSpPr>
          <p:cNvPr id="299" name="Google Shape;299;g5af79b7ce2_1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ad697d432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5ad697d432_3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5ad697d432_3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ab0f4df4d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5ab0f4df4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ad697d43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ad697d432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code?</a:t>
            </a:r>
            <a:endParaRPr/>
          </a:p>
        </p:txBody>
      </p:sp>
      <p:sp>
        <p:nvSpPr>
          <p:cNvPr id="322" name="Google Shape;322;g5ad697d432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ab5be68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5ab5be687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5ab5be6871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ab0f4df4d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5ab0f4df4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ad55c11e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5ad55c11e8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g5ad55c11e8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ab5be6871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5ab5be687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ab0f4df4d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link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5ab0f4df4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ab4d18d7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5ab4d18d7c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5ab4d18d7c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ab4d18d7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5ab4d18d7c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5ab4d18d7c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3"/>
          <p:cNvSpPr txBox="1">
            <a:spLocks noGrp="1"/>
          </p:cNvSpPr>
          <p:nvPr>
            <p:ph type="subTitle" idx="1"/>
          </p:nvPr>
        </p:nvSpPr>
        <p:spPr>
          <a:xfrm>
            <a:off x="4661580" y="2778950"/>
            <a:ext cx="5393418" cy="4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4663168" y="1534535"/>
            <a:ext cx="5393418" cy="12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4663168" y="4339468"/>
            <a:ext cx="5393418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3"/>
          </p:nvPr>
        </p:nvSpPr>
        <p:spPr>
          <a:xfrm>
            <a:off x="4663167" y="4635739"/>
            <a:ext cx="5393418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/>
          <p:nvPr/>
        </p:nvSpPr>
        <p:spPr>
          <a:xfrm>
            <a:off x="4750526" y="3736766"/>
            <a:ext cx="914400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页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af79b7ce2_1_153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5af79b7ce2_1_153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5af79b7ce2_1_153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5af79b7ce2_1_153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末尾幻灯片">
  <p:cSld name="末尾幻灯片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5af79b7ce2_1_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5af79b7ce2_1_158"/>
          <p:cNvSpPr txBox="1">
            <a:spLocks noGrp="1"/>
          </p:cNvSpPr>
          <p:nvPr>
            <p:ph type="ctrTitle"/>
          </p:nvPr>
        </p:nvSpPr>
        <p:spPr>
          <a:xfrm>
            <a:off x="5077779" y="1996176"/>
            <a:ext cx="49143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5af79b7ce2_1_158"/>
          <p:cNvSpPr txBox="1">
            <a:spLocks noGrp="1"/>
          </p:cNvSpPr>
          <p:nvPr>
            <p:ph type="body" idx="1"/>
          </p:nvPr>
        </p:nvSpPr>
        <p:spPr>
          <a:xfrm>
            <a:off x="5077779" y="4302412"/>
            <a:ext cx="49143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g5af79b7ce2_1_158"/>
          <p:cNvSpPr txBox="1">
            <a:spLocks noGrp="1"/>
          </p:cNvSpPr>
          <p:nvPr>
            <p:ph type="body" idx="2"/>
          </p:nvPr>
        </p:nvSpPr>
        <p:spPr>
          <a:xfrm>
            <a:off x="5077780" y="4006141"/>
            <a:ext cx="49143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af79b7ce2_1_163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5af79b7ce2_1_163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5af79b7ce2_1_163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g5af79b7ce2_1_163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5af79b7ce2_1_163"/>
          <p:cNvSpPr txBox="1">
            <a:spLocks noGrp="1"/>
          </p:cNvSpPr>
          <p:nvPr>
            <p:ph type="body" idx="1"/>
          </p:nvPr>
        </p:nvSpPr>
        <p:spPr>
          <a:xfrm>
            <a:off x="669925" y="1130299"/>
            <a:ext cx="10850700" cy="50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节标题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5"/>
          <p:cNvSpPr/>
          <p:nvPr/>
        </p:nvSpPr>
        <p:spPr>
          <a:xfrm>
            <a:off x="0" y="3176"/>
            <a:ext cx="12192000" cy="684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5"/>
          <p:cNvSpPr/>
          <p:nvPr/>
        </p:nvSpPr>
        <p:spPr>
          <a:xfrm>
            <a:off x="-1343025" y="2547938"/>
            <a:ext cx="43815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2878644" y="1328738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2879760" y="2224088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页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末尾幻灯片">
  <p:cSld name="末尾幻灯片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7"/>
          <p:cNvSpPr txBox="1">
            <a:spLocks noGrp="1"/>
          </p:cNvSpPr>
          <p:nvPr>
            <p:ph type="ctrTitle"/>
          </p:nvPr>
        </p:nvSpPr>
        <p:spPr>
          <a:xfrm>
            <a:off x="5077779" y="1996176"/>
            <a:ext cx="4914378" cy="162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5077779" y="4302412"/>
            <a:ext cx="4914378" cy="31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5077780" y="4006141"/>
            <a:ext cx="4914378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1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5af79b7ce2_1_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5af79b7ce2_1_139"/>
          <p:cNvSpPr txBox="1">
            <a:spLocks noGrp="1"/>
          </p:cNvSpPr>
          <p:nvPr>
            <p:ph type="subTitle" idx="1"/>
          </p:nvPr>
        </p:nvSpPr>
        <p:spPr>
          <a:xfrm>
            <a:off x="4661580" y="2778950"/>
            <a:ext cx="5393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g5af79b7ce2_1_139"/>
          <p:cNvSpPr txBox="1">
            <a:spLocks noGrp="1"/>
          </p:cNvSpPr>
          <p:nvPr>
            <p:ph type="ctrTitle"/>
          </p:nvPr>
        </p:nvSpPr>
        <p:spPr>
          <a:xfrm>
            <a:off x="4663168" y="1534535"/>
            <a:ext cx="53934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5af79b7ce2_1_139"/>
          <p:cNvSpPr txBox="1">
            <a:spLocks noGrp="1"/>
          </p:cNvSpPr>
          <p:nvPr>
            <p:ph type="body" idx="2"/>
          </p:nvPr>
        </p:nvSpPr>
        <p:spPr>
          <a:xfrm>
            <a:off x="4663168" y="4339468"/>
            <a:ext cx="53934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g5af79b7ce2_1_139"/>
          <p:cNvSpPr txBox="1">
            <a:spLocks noGrp="1"/>
          </p:cNvSpPr>
          <p:nvPr>
            <p:ph type="body" idx="3"/>
          </p:nvPr>
        </p:nvSpPr>
        <p:spPr>
          <a:xfrm>
            <a:off x="4663167" y="4635739"/>
            <a:ext cx="53934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g5af79b7ce2_1_139"/>
          <p:cNvSpPr/>
          <p:nvPr/>
        </p:nvSpPr>
        <p:spPr>
          <a:xfrm>
            <a:off x="4750526" y="3736766"/>
            <a:ext cx="914400" cy="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节标题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5af79b7ce2_1_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5af79b7ce2_1_147"/>
          <p:cNvSpPr/>
          <p:nvPr/>
        </p:nvSpPr>
        <p:spPr>
          <a:xfrm>
            <a:off x="0" y="3176"/>
            <a:ext cx="12192000" cy="6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5af79b7ce2_1_147"/>
          <p:cNvSpPr/>
          <p:nvPr/>
        </p:nvSpPr>
        <p:spPr>
          <a:xfrm>
            <a:off x="-1343025" y="2547938"/>
            <a:ext cx="438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5af79b7ce2_1_147"/>
          <p:cNvSpPr txBox="1">
            <a:spLocks noGrp="1"/>
          </p:cNvSpPr>
          <p:nvPr>
            <p:ph type="title"/>
          </p:nvPr>
        </p:nvSpPr>
        <p:spPr>
          <a:xfrm>
            <a:off x="2878644" y="1328738"/>
            <a:ext cx="54192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5af79b7ce2_1_147"/>
          <p:cNvSpPr txBox="1">
            <a:spLocks noGrp="1"/>
          </p:cNvSpPr>
          <p:nvPr>
            <p:ph type="body" idx="1"/>
          </p:nvPr>
        </p:nvSpPr>
        <p:spPr>
          <a:xfrm>
            <a:off x="2879760" y="2224088"/>
            <a:ext cx="54192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" name="Google Shape;12;p12"/>
          <p:cNvCxnSpPr/>
          <p:nvPr/>
        </p:nvCxnSpPr>
        <p:spPr>
          <a:xfrm>
            <a:off x="669924" y="1028700"/>
            <a:ext cx="10850563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2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5af79b7ce2_1_132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g5af79b7ce2_1_132"/>
          <p:cNvSpPr txBox="1">
            <a:spLocks noGrp="1"/>
          </p:cNvSpPr>
          <p:nvPr>
            <p:ph type="body" idx="1"/>
          </p:nvPr>
        </p:nvSpPr>
        <p:spPr>
          <a:xfrm>
            <a:off x="669924" y="1123950"/>
            <a:ext cx="10850700" cy="50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" name="Google Shape;49;g5af79b7ce2_1_132"/>
          <p:cNvCxnSpPr/>
          <p:nvPr/>
        </p:nvCxnSpPr>
        <p:spPr>
          <a:xfrm>
            <a:off x="669924" y="1028700"/>
            <a:ext cx="108507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g5af79b7ce2_1_132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4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g5af79b7ce2_1_132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3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g5af79b7ce2_1_132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Fighter909/ECE-143-Group-1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DataFrame.fillna.html#pandas-dataframe-filln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0.png"/><Relationship Id="rId9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climate.nasa.gov/news/2876/new-studies-increase-confidence-in-nasas-measure-of-earths-temperatur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underground.com/history/daily/us/ca/san-diego/KSAN/date/2019-4-3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4663175" y="2530950"/>
            <a:ext cx="57870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Climate Change in the United States</a:t>
            </a:r>
            <a:endParaRPr/>
          </a:p>
        </p:txBody>
      </p:sp>
      <p:sp>
        <p:nvSpPr>
          <p:cNvPr id="88" name="Google Shape;88;p1"/>
          <p:cNvSpPr txBox="1">
            <a:spLocks noGrp="1"/>
          </p:cNvSpPr>
          <p:nvPr>
            <p:ph type="body" idx="2"/>
          </p:nvPr>
        </p:nvSpPr>
        <p:spPr>
          <a:xfrm>
            <a:off x="4663175" y="3764850"/>
            <a:ext cx="64527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b="1"/>
              <a:t>Team 10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b="1"/>
              <a:t>Member: Fan Wang, Pengkun Li, Aman Goyal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b="1"/>
              <a:t>GitHub: </a:t>
            </a:r>
            <a:r>
              <a:rPr lang="en-US" b="1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https://github.com/WFighter909/ECE-143-Group-10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ab5be6871_3_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 Cleaning and Missing Data Filling</a:t>
            </a:r>
            <a:endParaRPr/>
          </a:p>
        </p:txBody>
      </p:sp>
      <p:sp>
        <p:nvSpPr>
          <p:cNvPr id="167" name="Google Shape;167;g5ab5be6871_3_1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8" name="Google Shape;168;g5ab5be6871_3_1"/>
          <p:cNvSpPr txBox="1"/>
          <p:nvPr/>
        </p:nvSpPr>
        <p:spPr>
          <a:xfrm>
            <a:off x="1456500" y="1215425"/>
            <a:ext cx="9279000" cy="2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missing_values </a:t>
            </a:r>
            <a:r>
              <a:rPr lang="en-US" sz="2400" b="0" i="0" u="none" strike="noStrike" cap="none">
                <a:solidFill>
                  <a:srgbClr val="D73A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0" i="0" u="none" strike="noStrike" cap="non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2400" b="0" i="0" u="none" strike="noStrike" cap="none">
                <a:solidFill>
                  <a:srgbClr val="032F6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"n/a"</a:t>
            </a:r>
            <a:r>
              <a:rPr lang="en-US" sz="2400" b="0" i="0" u="none" strike="noStrike" cap="non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>
                <a:solidFill>
                  <a:srgbClr val="032F6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"na"</a:t>
            </a:r>
            <a:r>
              <a:rPr lang="en-US" sz="2400" b="0" i="0" u="none" strike="noStrike" cap="non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>
                <a:solidFill>
                  <a:srgbClr val="032F6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"--"</a:t>
            </a:r>
            <a:r>
              <a:rPr lang="en-US" sz="2400" b="0" i="0" u="none" strike="noStrike" cap="non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>
                <a:solidFill>
                  <a:srgbClr val="005CC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None</a:t>
            </a:r>
            <a:r>
              <a:rPr lang="en-US" sz="2400" b="0" i="0" u="none" strike="noStrike" cap="non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>
                <a:solidFill>
                  <a:srgbClr val="032F6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'None'</a:t>
            </a:r>
            <a:r>
              <a:rPr lang="en-US" sz="2400" b="0" i="0" u="none" strike="noStrike" cap="non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endParaRPr sz="2400" b="0" i="0" u="none" strike="noStrike" cap="none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forward-fill to fill the missing values: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381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212224"/>
                </a:solidFill>
                <a:latin typeface="Arial"/>
                <a:ea typeface="Arial"/>
                <a:cs typeface="Arial"/>
                <a:sym typeface="Arial"/>
              </a:rPr>
              <a:t>pandas.DataFrame.fillna</a:t>
            </a:r>
            <a:r>
              <a:rPr lang="en-US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b="0" i="0" u="none" strike="noStrike" cap="none">
                <a:solidFill>
                  <a:srgbClr val="6600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method</a:t>
            </a:r>
            <a:r>
              <a:rPr lang="en-US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2400" b="1" i="0" u="none" strike="noStrike" cap="none">
                <a:solidFill>
                  <a:srgbClr val="0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"ffill"</a:t>
            </a:r>
            <a:r>
              <a:rPr lang="en-US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>
                <a:solidFill>
                  <a:srgbClr val="6600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inplace</a:t>
            </a:r>
            <a:r>
              <a:rPr lang="en-US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2400" b="1" i="0" u="none" strike="noStrike" cap="none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sng" strike="noStrike" cap="none">
              <a:solidFill>
                <a:srgbClr val="C60F0F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5ab5be6871_3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2475" y="3454125"/>
            <a:ext cx="2176349" cy="327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5ab5be6871_3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25850" y="3461013"/>
            <a:ext cx="2176350" cy="3264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g5ab5be6871_3_1"/>
          <p:cNvCxnSpPr/>
          <p:nvPr/>
        </p:nvCxnSpPr>
        <p:spPr>
          <a:xfrm>
            <a:off x="5105000" y="4766500"/>
            <a:ext cx="900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ab0f4df4d_0_34"/>
          <p:cNvSpPr txBox="1">
            <a:spLocks noGrp="1"/>
          </p:cNvSpPr>
          <p:nvPr>
            <p:ph type="title"/>
          </p:nvPr>
        </p:nvSpPr>
        <p:spPr>
          <a:xfrm>
            <a:off x="2535675" y="1988275"/>
            <a:ext cx="103185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Comparison between West and East Coast</a:t>
            </a:r>
            <a:endParaRPr sz="3600"/>
          </a:p>
        </p:txBody>
      </p:sp>
      <p:sp>
        <p:nvSpPr>
          <p:cNvPr id="177" name="Google Shape;177;g5ab0f4df4d_0_34"/>
          <p:cNvSpPr/>
          <p:nvPr/>
        </p:nvSpPr>
        <p:spPr>
          <a:xfrm>
            <a:off x="1496982" y="1987531"/>
            <a:ext cx="753484" cy="6496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/03</a:t>
            </a:r>
          </a:p>
        </p:txBody>
      </p:sp>
      <p:sp>
        <p:nvSpPr>
          <p:cNvPr id="178" name="Google Shape;178;g5ab0f4df4d_0_34"/>
          <p:cNvSpPr/>
          <p:nvPr/>
        </p:nvSpPr>
        <p:spPr>
          <a:xfrm>
            <a:off x="1208672" y="1550182"/>
            <a:ext cx="1326994" cy="1521985"/>
          </a:xfrm>
          <a:custGeom>
            <a:avLst/>
            <a:gdLst/>
            <a:ahLst/>
            <a:cxnLst/>
            <a:rect l="l" t="t" r="r" b="b"/>
            <a:pathLst>
              <a:path w="1504" h="1725" extrusionOk="0">
                <a:moveTo>
                  <a:pt x="1504" y="1288"/>
                </a:moveTo>
                <a:lnTo>
                  <a:pt x="758" y="1725"/>
                </a:lnTo>
                <a:lnTo>
                  <a:pt x="6" y="1299"/>
                </a:lnTo>
                <a:lnTo>
                  <a:pt x="0" y="436"/>
                </a:lnTo>
                <a:lnTo>
                  <a:pt x="746" y="0"/>
                </a:lnTo>
                <a:lnTo>
                  <a:pt x="1500" y="426"/>
                </a:lnTo>
                <a:lnTo>
                  <a:pt x="1504" y="1288"/>
                </a:lnTo>
                <a:close/>
                <a:moveTo>
                  <a:pt x="758" y="1548"/>
                </a:moveTo>
                <a:lnTo>
                  <a:pt x="1350" y="1201"/>
                </a:lnTo>
                <a:lnTo>
                  <a:pt x="1344" y="517"/>
                </a:lnTo>
                <a:lnTo>
                  <a:pt x="748" y="179"/>
                </a:lnTo>
                <a:lnTo>
                  <a:pt x="156" y="526"/>
                </a:lnTo>
                <a:lnTo>
                  <a:pt x="160" y="1209"/>
                </a:lnTo>
                <a:lnTo>
                  <a:pt x="758" y="15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ab5be6871_0_24"/>
          <p:cNvSpPr txBox="1">
            <a:spLocks noGrp="1"/>
          </p:cNvSpPr>
          <p:nvPr>
            <p:ph type="title"/>
          </p:nvPr>
        </p:nvSpPr>
        <p:spPr>
          <a:xfrm>
            <a:off x="670649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The Distribution of Selected Cities</a:t>
            </a:r>
            <a:endParaRPr/>
          </a:p>
        </p:txBody>
      </p:sp>
      <p:sp>
        <p:nvSpPr>
          <p:cNvPr id="185" name="Google Shape;185;g5ab5be6871_0_24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86" name="Google Shape;186;g5ab5be6871_0_24"/>
          <p:cNvPicPr preferRelativeResize="0"/>
          <p:nvPr/>
        </p:nvPicPr>
        <p:blipFill rotWithShape="1">
          <a:blip r:embed="rId3">
            <a:alphaModFix/>
          </a:blip>
          <a:srcRect l="12093" t="35979" r="9885" b="34697"/>
          <a:stretch/>
        </p:blipFill>
        <p:spPr>
          <a:xfrm>
            <a:off x="640080" y="1130300"/>
            <a:ext cx="10972799" cy="548640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5ab5be6871_0_24"/>
          <p:cNvSpPr txBox="1"/>
          <p:nvPr/>
        </p:nvSpPr>
        <p:spPr>
          <a:xfrm>
            <a:off x="6626500" y="634200"/>
            <a:ext cx="2155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 action="ppaction://hlinksldjump"/>
              </a:rPr>
              <a:t>city code reference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f79b7ce2_1_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Average Temperature Comparison -- Year wise </a:t>
            </a:r>
            <a:endParaRPr/>
          </a:p>
        </p:txBody>
      </p:sp>
      <p:sp>
        <p:nvSpPr>
          <p:cNvPr id="194" name="Google Shape;194;g5af79b7ce2_1_0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95" name="Google Shape;195;g5af79b7ce2_1_0"/>
          <p:cNvSpPr txBox="1"/>
          <p:nvPr/>
        </p:nvSpPr>
        <p:spPr>
          <a:xfrm>
            <a:off x="669925" y="1139663"/>
            <a:ext cx="19176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5af79b7ce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075" y="3265975"/>
            <a:ext cx="5974026" cy="318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5af79b7ce2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25" y="1028700"/>
            <a:ext cx="5881998" cy="306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g5af79b7ce2_1_0"/>
          <p:cNvCxnSpPr/>
          <p:nvPr/>
        </p:nvCxnSpPr>
        <p:spPr>
          <a:xfrm>
            <a:off x="653150" y="3816800"/>
            <a:ext cx="5725200" cy="217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9" name="Google Shape;199;g5af79b7ce2_1_0"/>
          <p:cNvCxnSpPr/>
          <p:nvPr/>
        </p:nvCxnSpPr>
        <p:spPr>
          <a:xfrm>
            <a:off x="642950" y="3122850"/>
            <a:ext cx="5725200" cy="184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af79b7ce2_1_6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dirty="0"/>
              <a:t>Average Temperature Correlation</a:t>
            </a:r>
            <a:endParaRPr dirty="0"/>
          </a:p>
        </p:txBody>
      </p:sp>
      <p:sp>
        <p:nvSpPr>
          <p:cNvPr id="227" name="Google Shape;227;g5af79b7ce2_1_60"/>
          <p:cNvSpPr txBox="1">
            <a:spLocks noGrp="1"/>
          </p:cNvSpPr>
          <p:nvPr>
            <p:ph type="sldNum" idx="12"/>
          </p:nvPr>
        </p:nvSpPr>
        <p:spPr>
          <a:xfrm>
            <a:off x="8610599" y="64690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7D2828-13B2-E745-A357-8EC893041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12" t="28108" r="18832" b="27748"/>
          <a:stretch/>
        </p:blipFill>
        <p:spPr>
          <a:xfrm>
            <a:off x="2692067" y="1092853"/>
            <a:ext cx="6357340" cy="55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9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ad697d432_6_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06" name="Google Shape;206;g5ad697d432_6_7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07" name="Google Shape;207;g5ad697d432_6_7"/>
          <p:cNvSpPr txBox="1"/>
          <p:nvPr/>
        </p:nvSpPr>
        <p:spPr>
          <a:xfrm>
            <a:off x="669925" y="2328650"/>
            <a:ext cx="10850700" cy="2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Cities in the same latitude on the east and west coasts (ie. Boston and Seattle) have roughly the same range of temperature fluctuations.</a:t>
            </a:r>
            <a:endParaRPr sz="24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As we move North, the average temperature decreases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Temperatures in all cities show an overall slightly upward trend.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af79b7ce2_1_48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Average Precipitation Comparison -- Year wise (West Coast) </a:t>
            </a:r>
            <a:endParaRPr/>
          </a:p>
        </p:txBody>
      </p:sp>
      <p:sp>
        <p:nvSpPr>
          <p:cNvPr id="214" name="Google Shape;214;g5af79b7ce2_1_48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15" name="Google Shape;215;g5af79b7ce2_1_48"/>
          <p:cNvSpPr txBox="1"/>
          <p:nvPr/>
        </p:nvSpPr>
        <p:spPr>
          <a:xfrm>
            <a:off x="669925" y="1139663"/>
            <a:ext cx="19176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g5af79b7ce2_1_48"/>
          <p:cNvCxnSpPr>
            <a:stCxn id="217" idx="3"/>
          </p:cNvCxnSpPr>
          <p:nvPr/>
        </p:nvCxnSpPr>
        <p:spPr>
          <a:xfrm flipH="1">
            <a:off x="8592949" y="3026637"/>
            <a:ext cx="3330300" cy="202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18" name="Google Shape;218;g5af79b7ce2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5" y="1130300"/>
            <a:ext cx="9224869" cy="50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5af79b7ce2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850" y="1471075"/>
            <a:ext cx="6065399" cy="3111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g5af79b7ce2_1_48"/>
          <p:cNvCxnSpPr/>
          <p:nvPr/>
        </p:nvCxnSpPr>
        <p:spPr>
          <a:xfrm flipH="1">
            <a:off x="2510575" y="2520725"/>
            <a:ext cx="3520800" cy="25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Google Shape;220;g5af79b7ce2_1_48"/>
          <p:cNvCxnSpPr>
            <a:stCxn id="217" idx="3"/>
          </p:cNvCxnSpPr>
          <p:nvPr/>
        </p:nvCxnSpPr>
        <p:spPr>
          <a:xfrm flipH="1">
            <a:off x="8980849" y="3026637"/>
            <a:ext cx="2942400" cy="235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af79b7ce2_1_6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Average Precipitation Comparison -- Year wise (East Coast)</a:t>
            </a:r>
            <a:endParaRPr/>
          </a:p>
        </p:txBody>
      </p:sp>
      <p:sp>
        <p:nvSpPr>
          <p:cNvPr id="227" name="Google Shape;227;g5af79b7ce2_1_60"/>
          <p:cNvSpPr txBox="1">
            <a:spLocks noGrp="1"/>
          </p:cNvSpPr>
          <p:nvPr>
            <p:ph type="sldNum" idx="12"/>
          </p:nvPr>
        </p:nvSpPr>
        <p:spPr>
          <a:xfrm>
            <a:off x="8610599" y="64690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28" name="Google Shape;228;g5af79b7ce2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1125"/>
            <a:ext cx="9454574" cy="490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5af79b7ce2_1_60"/>
          <p:cNvPicPr preferRelativeResize="0"/>
          <p:nvPr/>
        </p:nvPicPr>
        <p:blipFill rotWithShape="1">
          <a:blip r:embed="rId4">
            <a:alphaModFix/>
          </a:blip>
          <a:srcRect t="9057"/>
          <a:stretch/>
        </p:blipFill>
        <p:spPr>
          <a:xfrm>
            <a:off x="5960300" y="1436475"/>
            <a:ext cx="6020801" cy="246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g5af79b7ce2_1_60"/>
          <p:cNvCxnSpPr>
            <a:endCxn id="229" idx="1"/>
          </p:cNvCxnSpPr>
          <p:nvPr/>
        </p:nvCxnSpPr>
        <p:spPr>
          <a:xfrm rot="10800000" flipH="1">
            <a:off x="3214700" y="2667462"/>
            <a:ext cx="2745600" cy="207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5af79b7ce2_1_60"/>
          <p:cNvCxnSpPr>
            <a:stCxn id="229" idx="3"/>
          </p:cNvCxnSpPr>
          <p:nvPr/>
        </p:nvCxnSpPr>
        <p:spPr>
          <a:xfrm flipH="1">
            <a:off x="9021601" y="2667462"/>
            <a:ext cx="2959500" cy="236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af79b7ce2_1_6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altLang="zh-CN" dirty="0"/>
              <a:t>Average Precipitation Correlation</a:t>
            </a:r>
            <a:endParaRPr dirty="0"/>
          </a:p>
        </p:txBody>
      </p:sp>
      <p:sp>
        <p:nvSpPr>
          <p:cNvPr id="227" name="Google Shape;227;g5af79b7ce2_1_60"/>
          <p:cNvSpPr txBox="1">
            <a:spLocks noGrp="1"/>
          </p:cNvSpPr>
          <p:nvPr>
            <p:ph type="sldNum" idx="12"/>
          </p:nvPr>
        </p:nvSpPr>
        <p:spPr>
          <a:xfrm>
            <a:off x="8610599" y="64690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F03146-AA03-2349-833B-F09448BCD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8" t="28161" r="18444" b="27515"/>
          <a:stretch/>
        </p:blipFill>
        <p:spPr>
          <a:xfrm>
            <a:off x="353420" y="1150731"/>
            <a:ext cx="5830593" cy="51526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11C4B2-0EE4-5140-B6CC-88394FE57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14" y="1136545"/>
            <a:ext cx="5741274" cy="510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7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ad697d432_3_83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8" name="Google Shape;238;g5ad697d432_3_83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39" name="Google Shape;239;g5ad697d432_3_83"/>
          <p:cNvSpPr txBox="1"/>
          <p:nvPr/>
        </p:nvSpPr>
        <p:spPr>
          <a:xfrm>
            <a:off x="669925" y="2328650"/>
            <a:ext cx="10850700" cy="2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Urban precipitation on the West Coast is relatively small and stable, except for San Diego’s data in 1991.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East coastal cities have more precipitation than west coastal cities. But latitude changes have little effect on changes in precipitation.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"/>
          <p:cNvGrpSpPr/>
          <p:nvPr/>
        </p:nvGrpSpPr>
        <p:grpSpPr>
          <a:xfrm>
            <a:off x="757282" y="1700808"/>
            <a:ext cx="10763204" cy="4083608"/>
            <a:chOff x="757282" y="1700808"/>
            <a:chExt cx="10763204" cy="4083608"/>
          </a:xfrm>
        </p:grpSpPr>
        <p:grpSp>
          <p:nvGrpSpPr>
            <p:cNvPr id="94" name="Google Shape;94;p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/>
            <p:nvPr/>
          </p:nvGrpSpPr>
          <p:grpSpPr>
            <a:xfrm>
              <a:off x="757282" y="1700808"/>
              <a:ext cx="10763204" cy="4083608"/>
              <a:chOff x="1175743" y="1700808"/>
              <a:chExt cx="10344745" cy="4083608"/>
            </a:xfrm>
          </p:grpSpPr>
          <p:sp>
            <p:nvSpPr>
              <p:cNvPr id="95" name="Google Shape;95;p2"/>
              <p:cNvSpPr txBox="1"/>
              <p:nvPr/>
            </p:nvSpPr>
            <p:spPr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45700" anchor="t" anchorCtr="0">
                <a:noAutofit/>
              </a:bodyPr>
              <a:lstStyle/>
              <a:p>
                <a:pPr marL="342900" marR="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AutoNum type="arabicPeriod"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Introduction</a:t>
                </a: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marR="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AutoNum type="arabicPeriod"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Data Collection and Preprocess</a:t>
                </a: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marR="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AutoNum type="arabicPeriod"/>
                </a:pPr>
                <a:r>
                  <a:rPr lang="en-US" sz="2400" b="1">
                    <a:solidFill>
                      <a:schemeClr val="dk1"/>
                    </a:solidFill>
                  </a:rPr>
                  <a:t>Comparison between West and East Coast</a:t>
                </a:r>
                <a:endParaRPr sz="2400" b="1">
                  <a:solidFill>
                    <a:schemeClr val="dk1"/>
                  </a:solidFill>
                </a:endParaRPr>
              </a:p>
              <a:p>
                <a:pPr marL="342900" marR="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AutoNum type="arabicPeriod"/>
                </a:pPr>
                <a:r>
                  <a:rPr lang="en-US" sz="2400" b="1">
                    <a:solidFill>
                      <a:schemeClr val="dk1"/>
                    </a:solidFill>
                  </a:rPr>
                  <a:t>Data Visualization of San Diego</a:t>
                </a:r>
                <a:endParaRPr sz="2400" b="1">
                  <a:solidFill>
                    <a:schemeClr val="dk1"/>
                  </a:solidFill>
                </a:endParaRPr>
              </a:p>
              <a:p>
                <a:pPr marL="342900" marR="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AutoNum type="arabicPeriod"/>
                </a:pPr>
                <a:r>
                  <a:rPr lang="en-US" sz="2400" b="1">
                    <a:solidFill>
                      <a:schemeClr val="dk1"/>
                    </a:solidFill>
                  </a:rPr>
                  <a:t>Evaluations and Applications</a:t>
                </a:r>
                <a:endParaRPr sz="2400" b="1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96" name="Google Shape;96;p2"/>
              <p:cNvCxnSpPr/>
              <p:nvPr/>
            </p:nvCxnSpPr>
            <p:spPr>
              <a:xfrm>
                <a:off x="3696888" y="1780800"/>
                <a:ext cx="0" cy="4003616"/>
              </a:xfrm>
              <a:prstGeom prst="straightConnector1">
                <a:avLst/>
              </a:prstGeom>
              <a:solidFill>
                <a:srgbClr val="FFCC00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7" name="Google Shape;97;p2"/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CONTENTS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2379533" y="4867348"/>
              <a:ext cx="870506" cy="915667"/>
            </a:xfrm>
            <a:custGeom>
              <a:avLst/>
              <a:gdLst/>
              <a:ahLst/>
              <a:cxnLst/>
              <a:rect l="l" t="t" r="r" b="b"/>
              <a:pathLst>
                <a:path w="5127" h="5401" extrusionOk="0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ab0f4df4d_0_40"/>
          <p:cNvSpPr txBox="1">
            <a:spLocks noGrp="1"/>
          </p:cNvSpPr>
          <p:nvPr>
            <p:ph type="title"/>
          </p:nvPr>
        </p:nvSpPr>
        <p:spPr>
          <a:xfrm>
            <a:off x="2618700" y="1842850"/>
            <a:ext cx="95733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600"/>
              <a:t>Data Visualization for San Diego</a:t>
            </a:r>
            <a:endParaRPr sz="3600"/>
          </a:p>
        </p:txBody>
      </p:sp>
      <p:sp>
        <p:nvSpPr>
          <p:cNvPr id="245" name="Google Shape;245;g5ab0f4df4d_0_40"/>
          <p:cNvSpPr/>
          <p:nvPr/>
        </p:nvSpPr>
        <p:spPr>
          <a:xfrm>
            <a:off x="1496982" y="1987531"/>
            <a:ext cx="752953" cy="6480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/04</a:t>
            </a:r>
          </a:p>
        </p:txBody>
      </p:sp>
      <p:sp>
        <p:nvSpPr>
          <p:cNvPr id="246" name="Google Shape;246;g5ab0f4df4d_0_40"/>
          <p:cNvSpPr/>
          <p:nvPr/>
        </p:nvSpPr>
        <p:spPr>
          <a:xfrm>
            <a:off x="1208672" y="1550182"/>
            <a:ext cx="1326994" cy="1521985"/>
          </a:xfrm>
          <a:custGeom>
            <a:avLst/>
            <a:gdLst/>
            <a:ahLst/>
            <a:cxnLst/>
            <a:rect l="l" t="t" r="r" b="b"/>
            <a:pathLst>
              <a:path w="1504" h="1725" extrusionOk="0">
                <a:moveTo>
                  <a:pt x="1504" y="1288"/>
                </a:moveTo>
                <a:lnTo>
                  <a:pt x="758" y="1725"/>
                </a:lnTo>
                <a:lnTo>
                  <a:pt x="6" y="1299"/>
                </a:lnTo>
                <a:lnTo>
                  <a:pt x="0" y="436"/>
                </a:lnTo>
                <a:lnTo>
                  <a:pt x="746" y="0"/>
                </a:lnTo>
                <a:lnTo>
                  <a:pt x="1500" y="426"/>
                </a:lnTo>
                <a:lnTo>
                  <a:pt x="1504" y="1288"/>
                </a:lnTo>
                <a:close/>
                <a:moveTo>
                  <a:pt x="758" y="1548"/>
                </a:moveTo>
                <a:lnTo>
                  <a:pt x="1350" y="1201"/>
                </a:lnTo>
                <a:lnTo>
                  <a:pt x="1344" y="517"/>
                </a:lnTo>
                <a:lnTo>
                  <a:pt x="748" y="179"/>
                </a:lnTo>
                <a:lnTo>
                  <a:pt x="156" y="526"/>
                </a:lnTo>
                <a:lnTo>
                  <a:pt x="160" y="1209"/>
                </a:lnTo>
                <a:lnTo>
                  <a:pt x="758" y="15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5ad697d432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8800"/>
            <a:ext cx="5959200" cy="59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5ad697d432_3_8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Weather of San Diego (1990 - 2018)</a:t>
            </a:r>
            <a:endParaRPr/>
          </a:p>
        </p:txBody>
      </p:sp>
      <p:sp>
        <p:nvSpPr>
          <p:cNvPr id="254" name="Google Shape;254;g5ad697d432_3_8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55" name="Google Shape;255;g5ad697d432_3_8"/>
          <p:cNvSpPr txBox="1"/>
          <p:nvPr/>
        </p:nvSpPr>
        <p:spPr>
          <a:xfrm>
            <a:off x="669925" y="1139663"/>
            <a:ext cx="19176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g5ad697d432_3_8"/>
          <p:cNvCxnSpPr/>
          <p:nvPr/>
        </p:nvCxnSpPr>
        <p:spPr>
          <a:xfrm rot="10800000">
            <a:off x="752275" y="1031108"/>
            <a:ext cx="1077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g5ad697d432_3_8"/>
          <p:cNvSpPr txBox="1"/>
          <p:nvPr/>
        </p:nvSpPr>
        <p:spPr>
          <a:xfrm>
            <a:off x="5651625" y="1631725"/>
            <a:ext cx="6477600" cy="23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/>
              <a:t>The proportion of rainy days in San Diego is basically the same.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/>
              <a:t>San Diego experienced severe disaster weather around 1995, but it has improved through the years.</a:t>
            </a:r>
            <a:endParaRPr sz="2400" b="1"/>
          </a:p>
        </p:txBody>
      </p:sp>
      <p:pic>
        <p:nvPicPr>
          <p:cNvPr id="258" name="Google Shape;258;g5ad697d432_3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750" y="4564850"/>
            <a:ext cx="1992163" cy="19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5af79b7ce2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2225" y="493300"/>
            <a:ext cx="12975001" cy="648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5af79b7ce2_1_10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Weather of San Diego (1990 - 2018)</a:t>
            </a:r>
            <a:endParaRPr/>
          </a:p>
        </p:txBody>
      </p:sp>
      <p:sp>
        <p:nvSpPr>
          <p:cNvPr id="266" name="Google Shape;266;g5af79b7ce2_1_107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cxnSp>
        <p:nvCxnSpPr>
          <p:cNvPr id="267" name="Google Shape;267;g5af79b7ce2_1_107"/>
          <p:cNvCxnSpPr/>
          <p:nvPr/>
        </p:nvCxnSpPr>
        <p:spPr>
          <a:xfrm rot="10800000">
            <a:off x="752275" y="1031108"/>
            <a:ext cx="1077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8" name="Google Shape;268;g5af79b7ce2_1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0050" y="5068350"/>
            <a:ext cx="1471100" cy="14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5af75f2f7a_1_0"/>
          <p:cNvPicPr preferRelativeResize="0"/>
          <p:nvPr/>
        </p:nvPicPr>
        <p:blipFill rotWithShape="1">
          <a:blip r:embed="rId3">
            <a:alphaModFix/>
          </a:blip>
          <a:srcRect l="61707" t="69707" b="4924"/>
          <a:stretch/>
        </p:blipFill>
        <p:spPr>
          <a:xfrm>
            <a:off x="8676576" y="4220725"/>
            <a:ext cx="4968346" cy="164575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5af75f2f7a_1_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Weather of San Diego (1990 - 2018)</a:t>
            </a:r>
            <a:endParaRPr dirty="0"/>
          </a:p>
        </p:txBody>
      </p:sp>
      <p:sp>
        <p:nvSpPr>
          <p:cNvPr id="276" name="Google Shape;276;g5af75f2f7a_1_0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cxnSp>
        <p:nvCxnSpPr>
          <p:cNvPr id="277" name="Google Shape;277;g5af75f2f7a_1_0"/>
          <p:cNvCxnSpPr/>
          <p:nvPr/>
        </p:nvCxnSpPr>
        <p:spPr>
          <a:xfrm rot="10800000">
            <a:off x="752275" y="1031108"/>
            <a:ext cx="1077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8" name="Google Shape;278;g5af75f2f7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5450" y="1423900"/>
            <a:ext cx="2285050" cy="223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5af75f2f7a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60" y="112395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5af75f2f7a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1800" y="1121542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5af75f2f7a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4107" y="1114181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5af75f2f7a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160" y="3859063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5af75f2f7a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75525" y="3859088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5af75f2f7a_1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06440" y="3858768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5af75f2f7a_1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6800" y="3859063"/>
            <a:ext cx="3200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af79b7ce2_1_116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Average Temperature of San Diego (1990 - 2018)</a:t>
            </a:r>
            <a:endParaRPr/>
          </a:p>
        </p:txBody>
      </p:sp>
      <p:sp>
        <p:nvSpPr>
          <p:cNvPr id="292" name="Google Shape;292;g5af79b7ce2_1_116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93" name="Google Shape;293;g5af79b7ce2_1_116"/>
          <p:cNvSpPr txBox="1"/>
          <p:nvPr/>
        </p:nvSpPr>
        <p:spPr>
          <a:xfrm>
            <a:off x="669925" y="1139663"/>
            <a:ext cx="19176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5af79b7ce2_1_116"/>
          <p:cNvCxnSpPr/>
          <p:nvPr/>
        </p:nvCxnSpPr>
        <p:spPr>
          <a:xfrm rot="10800000">
            <a:off x="752275" y="1031108"/>
            <a:ext cx="1077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5" name="Google Shape;295;g5af79b7ce2_1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75" y="1033500"/>
            <a:ext cx="11649000" cy="58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af79b7ce2_1_125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Average Precipitation in San Diego (1990 - 2018)</a:t>
            </a:r>
            <a:endParaRPr/>
          </a:p>
        </p:txBody>
      </p:sp>
      <p:sp>
        <p:nvSpPr>
          <p:cNvPr id="302" name="Google Shape;302;g5af79b7ce2_1_125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03" name="Google Shape;303;g5af79b7ce2_1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25" y="1028700"/>
            <a:ext cx="1165855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ad697d432_3_76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10" name="Google Shape;310;g5ad697d432_3_76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11" name="Google Shape;311;g5ad697d432_3_76"/>
          <p:cNvSpPr txBox="1"/>
          <p:nvPr/>
        </p:nvSpPr>
        <p:spPr>
          <a:xfrm>
            <a:off x="670025" y="1516875"/>
            <a:ext cx="10850700" cy="4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/>
              <a:t>The average temperature per month in San Diego has fluctuated over the years but has shown a slight upward trend overall.</a:t>
            </a:r>
            <a:endParaRPr sz="2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/>
              <a:t>The overall precipitation in San Diego is relatively small, mostly in the autumn and winter seasons.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/>
              <a:t>Overall, San Diego is a city with moderate temperatures, mostly sunny days and less precipitation. But still receiving the impact of global climate change, the temperature has risen.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ab0f4df4d_0_52"/>
          <p:cNvSpPr txBox="1">
            <a:spLocks noGrp="1"/>
          </p:cNvSpPr>
          <p:nvPr>
            <p:ph type="title"/>
          </p:nvPr>
        </p:nvSpPr>
        <p:spPr>
          <a:xfrm>
            <a:off x="2703975" y="1903275"/>
            <a:ext cx="6818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600"/>
              <a:t>Evaluations and Applications</a:t>
            </a:r>
            <a:endParaRPr sz="3600"/>
          </a:p>
        </p:txBody>
      </p:sp>
      <p:sp>
        <p:nvSpPr>
          <p:cNvPr id="317" name="Google Shape;317;g5ab0f4df4d_0_52"/>
          <p:cNvSpPr/>
          <p:nvPr/>
        </p:nvSpPr>
        <p:spPr>
          <a:xfrm>
            <a:off x="1496982" y="1987531"/>
            <a:ext cx="758790" cy="6480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/05</a:t>
            </a:r>
          </a:p>
        </p:txBody>
      </p:sp>
      <p:sp>
        <p:nvSpPr>
          <p:cNvPr id="318" name="Google Shape;318;g5ab0f4df4d_0_52"/>
          <p:cNvSpPr/>
          <p:nvPr/>
        </p:nvSpPr>
        <p:spPr>
          <a:xfrm>
            <a:off x="1208672" y="1550182"/>
            <a:ext cx="1326994" cy="1521985"/>
          </a:xfrm>
          <a:custGeom>
            <a:avLst/>
            <a:gdLst/>
            <a:ahLst/>
            <a:cxnLst/>
            <a:rect l="l" t="t" r="r" b="b"/>
            <a:pathLst>
              <a:path w="1504" h="1725" extrusionOk="0">
                <a:moveTo>
                  <a:pt x="1504" y="1288"/>
                </a:moveTo>
                <a:lnTo>
                  <a:pt x="758" y="1725"/>
                </a:lnTo>
                <a:lnTo>
                  <a:pt x="6" y="1299"/>
                </a:lnTo>
                <a:lnTo>
                  <a:pt x="0" y="436"/>
                </a:lnTo>
                <a:lnTo>
                  <a:pt x="746" y="0"/>
                </a:lnTo>
                <a:lnTo>
                  <a:pt x="1500" y="426"/>
                </a:lnTo>
                <a:lnTo>
                  <a:pt x="1504" y="1288"/>
                </a:lnTo>
                <a:close/>
                <a:moveTo>
                  <a:pt x="758" y="1548"/>
                </a:moveTo>
                <a:lnTo>
                  <a:pt x="1350" y="1201"/>
                </a:lnTo>
                <a:lnTo>
                  <a:pt x="1344" y="517"/>
                </a:lnTo>
                <a:lnTo>
                  <a:pt x="748" y="179"/>
                </a:lnTo>
                <a:lnTo>
                  <a:pt x="156" y="526"/>
                </a:lnTo>
                <a:lnTo>
                  <a:pt x="160" y="1209"/>
                </a:lnTo>
                <a:lnTo>
                  <a:pt x="758" y="15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ad697d432_1_28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Evaluations and Applications </a:t>
            </a:r>
            <a:endParaRPr/>
          </a:p>
        </p:txBody>
      </p:sp>
      <p:sp>
        <p:nvSpPr>
          <p:cNvPr id="325" name="Google Shape;325;g5ad697d432_1_28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26" name="Google Shape;326;g5ad697d432_1_28"/>
          <p:cNvSpPr txBox="1"/>
          <p:nvPr/>
        </p:nvSpPr>
        <p:spPr>
          <a:xfrm>
            <a:off x="670650" y="1339850"/>
            <a:ext cx="10850700" cy="51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Since we don’t have an access to the comprehensive weather data for a longer duration of time, we are not able to make any comment on climate change in general. 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>
                <a:solidFill>
                  <a:schemeClr val="dk1"/>
                </a:solidFill>
              </a:rPr>
              <a:t>After evaluation, this project can be used to get an overall picture of the weather conditions of a city, just by plugging in the city code.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327" name="Google Shape;327;g5ad697d432_1_28"/>
          <p:cNvSpPr txBox="1"/>
          <p:nvPr/>
        </p:nvSpPr>
        <p:spPr>
          <a:xfrm>
            <a:off x="6120125" y="680025"/>
            <a:ext cx="1143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ab5be6871_0_3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Future Works</a:t>
            </a:r>
            <a:endParaRPr/>
          </a:p>
        </p:txBody>
      </p:sp>
      <p:sp>
        <p:nvSpPr>
          <p:cNvPr id="334" name="Google Shape;334;g5ab5be6871_0_31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35" name="Google Shape;335;g5ab5be6871_0_31"/>
          <p:cNvSpPr txBox="1"/>
          <p:nvPr/>
        </p:nvSpPr>
        <p:spPr>
          <a:xfrm>
            <a:off x="670025" y="1516875"/>
            <a:ext cx="10850700" cy="4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chemeClr val="dk1"/>
                </a:solidFill>
              </a:rPr>
              <a:t>Comprehensive Evaluation: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the number of cities inspected to find the more general trends and conclusions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chemeClr val="dk1"/>
                </a:solidFill>
              </a:rPr>
              <a:t>Bigger Dataset: Add the data of years before 1990 to study real - climate change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chemeClr val="dk1"/>
                </a:solidFill>
              </a:rPr>
              <a:t>Data Compensation: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Optimize the way in which missing data is comp</a:t>
            </a:r>
            <a:r>
              <a:rPr lang="en-US" sz="2400" b="1">
                <a:solidFill>
                  <a:schemeClr val="dk1"/>
                </a:solidFill>
              </a:rPr>
              <a:t>ensated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chemeClr val="dk1"/>
                </a:solidFill>
              </a:rPr>
              <a:t>Outlier handling: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processing mechanism for exception data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ab0f4df4d_0_28"/>
          <p:cNvSpPr txBox="1">
            <a:spLocks noGrp="1"/>
          </p:cNvSpPr>
          <p:nvPr>
            <p:ph type="title"/>
          </p:nvPr>
        </p:nvSpPr>
        <p:spPr>
          <a:xfrm>
            <a:off x="2703975" y="1987525"/>
            <a:ext cx="6257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600"/>
              <a:t>Introduction</a:t>
            </a:r>
            <a:endParaRPr sz="3600"/>
          </a:p>
        </p:txBody>
      </p:sp>
      <p:sp>
        <p:nvSpPr>
          <p:cNvPr id="104" name="Google Shape;104;g5ab0f4df4d_0_28"/>
          <p:cNvSpPr/>
          <p:nvPr/>
        </p:nvSpPr>
        <p:spPr>
          <a:xfrm>
            <a:off x="1496982" y="1987531"/>
            <a:ext cx="671237" cy="6480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/01</a:t>
            </a:r>
          </a:p>
        </p:txBody>
      </p:sp>
      <p:sp>
        <p:nvSpPr>
          <p:cNvPr id="105" name="Google Shape;105;g5ab0f4df4d_0_28"/>
          <p:cNvSpPr/>
          <p:nvPr/>
        </p:nvSpPr>
        <p:spPr>
          <a:xfrm>
            <a:off x="1208672" y="1550182"/>
            <a:ext cx="1326994" cy="1521985"/>
          </a:xfrm>
          <a:custGeom>
            <a:avLst/>
            <a:gdLst/>
            <a:ahLst/>
            <a:cxnLst/>
            <a:rect l="l" t="t" r="r" b="b"/>
            <a:pathLst>
              <a:path w="1504" h="1725" extrusionOk="0">
                <a:moveTo>
                  <a:pt x="1504" y="1288"/>
                </a:moveTo>
                <a:lnTo>
                  <a:pt x="758" y="1725"/>
                </a:lnTo>
                <a:lnTo>
                  <a:pt x="6" y="1299"/>
                </a:lnTo>
                <a:lnTo>
                  <a:pt x="0" y="436"/>
                </a:lnTo>
                <a:lnTo>
                  <a:pt x="746" y="0"/>
                </a:lnTo>
                <a:lnTo>
                  <a:pt x="1500" y="426"/>
                </a:lnTo>
                <a:lnTo>
                  <a:pt x="1504" y="1288"/>
                </a:lnTo>
                <a:close/>
                <a:moveTo>
                  <a:pt x="758" y="1548"/>
                </a:moveTo>
                <a:lnTo>
                  <a:pt x="1350" y="1201"/>
                </a:lnTo>
                <a:lnTo>
                  <a:pt x="1344" y="517"/>
                </a:lnTo>
                <a:lnTo>
                  <a:pt x="748" y="179"/>
                </a:lnTo>
                <a:lnTo>
                  <a:pt x="156" y="526"/>
                </a:lnTo>
                <a:lnTo>
                  <a:pt x="160" y="1209"/>
                </a:lnTo>
                <a:lnTo>
                  <a:pt x="758" y="15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"/>
          <p:cNvSpPr txBox="1">
            <a:spLocks noGrp="1"/>
          </p:cNvSpPr>
          <p:nvPr>
            <p:ph type="ctrTitle"/>
          </p:nvPr>
        </p:nvSpPr>
        <p:spPr>
          <a:xfrm>
            <a:off x="2490300" y="2499300"/>
            <a:ext cx="7211400" cy="18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6000"/>
              <a:t>Thanks!</a:t>
            </a:r>
            <a:endParaRPr sz="6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ad55c11e8_0_11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Appendix - City Code Reference</a:t>
            </a:r>
            <a:endParaRPr/>
          </a:p>
        </p:txBody>
      </p:sp>
      <p:sp>
        <p:nvSpPr>
          <p:cNvPr id="347" name="Google Shape;347;g5ad55c11e8_0_117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48" name="Google Shape;348;g5ad55c11e8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1296826"/>
            <a:ext cx="1083945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5ad55c11e8_0_117"/>
          <p:cNvSpPr txBox="1"/>
          <p:nvPr/>
        </p:nvSpPr>
        <p:spPr>
          <a:xfrm>
            <a:off x="676275" y="6074125"/>
            <a:ext cx="694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 action="ppaction://hlinksldjump"/>
              </a:rPr>
              <a:t>back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Climate Change in Recent Years</a:t>
            </a: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550" y="1218400"/>
            <a:ext cx="6747601" cy="44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>
          <a:xfrm>
            <a:off x="372550" y="5718900"/>
            <a:ext cx="7051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https://climate.nasa.gov/news/2876/new-studies-increase-confidence-in-nasas-measure-of-earths-temperature/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7782550" y="4125925"/>
            <a:ext cx="4409400" cy="17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Phenomenon of Climate Change: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warming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forest degradation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desertification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79551" y="1181101"/>
            <a:ext cx="4221835" cy="27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ab5be6871_0_7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1" name="Google Shape;121;g5ab5be6871_0_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Proposals &amp; Goals</a:t>
            </a:r>
            <a:endParaRPr/>
          </a:p>
        </p:txBody>
      </p:sp>
      <p:sp>
        <p:nvSpPr>
          <p:cNvPr id="122" name="Google Shape;122;g5ab5be6871_0_7"/>
          <p:cNvSpPr txBox="1"/>
          <p:nvPr/>
        </p:nvSpPr>
        <p:spPr>
          <a:xfrm>
            <a:off x="1455775" y="2336850"/>
            <a:ext cx="9279000" cy="3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explore the trends of climate change in some cities in the United States by visualizing weather data over the past few decades.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remind everyone of the importance of environmental issues brought about by climate change.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2661775" y="1775850"/>
            <a:ext cx="79968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600"/>
              <a:t>Data Collection and Preprocess</a:t>
            </a:r>
            <a:endParaRPr sz="3600"/>
          </a:p>
        </p:txBody>
      </p:sp>
      <p:sp>
        <p:nvSpPr>
          <p:cNvPr id="128" name="Google Shape;128;p5"/>
          <p:cNvSpPr/>
          <p:nvPr/>
        </p:nvSpPr>
        <p:spPr>
          <a:xfrm>
            <a:off x="1496982" y="1987531"/>
            <a:ext cx="744465" cy="6472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>
                  <a:noFill/>
                </a:ln>
                <a:solidFill>
                  <a:schemeClr val="accent1"/>
                </a:solidFill>
                <a:latin typeface="Impact"/>
              </a:rPr>
              <a:t>/02</a:t>
            </a:r>
          </a:p>
        </p:txBody>
      </p:sp>
      <p:sp>
        <p:nvSpPr>
          <p:cNvPr id="129" name="Google Shape;129;p5"/>
          <p:cNvSpPr/>
          <p:nvPr/>
        </p:nvSpPr>
        <p:spPr>
          <a:xfrm>
            <a:off x="1208672" y="1550182"/>
            <a:ext cx="1326994" cy="1521984"/>
          </a:xfrm>
          <a:custGeom>
            <a:avLst/>
            <a:gdLst/>
            <a:ahLst/>
            <a:cxnLst/>
            <a:rect l="l" t="t" r="r" b="b"/>
            <a:pathLst>
              <a:path w="1504" h="1725" extrusionOk="0">
                <a:moveTo>
                  <a:pt x="1504" y="1288"/>
                </a:moveTo>
                <a:lnTo>
                  <a:pt x="758" y="1725"/>
                </a:lnTo>
                <a:lnTo>
                  <a:pt x="6" y="1299"/>
                </a:lnTo>
                <a:lnTo>
                  <a:pt x="0" y="436"/>
                </a:lnTo>
                <a:lnTo>
                  <a:pt x="746" y="0"/>
                </a:lnTo>
                <a:lnTo>
                  <a:pt x="1500" y="426"/>
                </a:lnTo>
                <a:lnTo>
                  <a:pt x="1504" y="1288"/>
                </a:lnTo>
                <a:close/>
                <a:moveTo>
                  <a:pt x="758" y="1548"/>
                </a:moveTo>
                <a:lnTo>
                  <a:pt x="1350" y="1201"/>
                </a:lnTo>
                <a:lnTo>
                  <a:pt x="1344" y="517"/>
                </a:lnTo>
                <a:lnTo>
                  <a:pt x="748" y="179"/>
                </a:lnTo>
                <a:lnTo>
                  <a:pt x="156" y="526"/>
                </a:lnTo>
                <a:lnTo>
                  <a:pt x="160" y="1209"/>
                </a:lnTo>
                <a:lnTo>
                  <a:pt x="758" y="15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ab0f4df4d_0_61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5" name="Google Shape;135;g5ab0f4df4d_0_61"/>
          <p:cNvSpPr txBox="1"/>
          <p:nvPr/>
        </p:nvSpPr>
        <p:spPr>
          <a:xfrm>
            <a:off x="841475" y="1324375"/>
            <a:ext cx="10322100" cy="48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5ab0f4df4d_0_6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Weather Underground        </a:t>
            </a:r>
            <a:endParaRPr sz="1000"/>
          </a:p>
        </p:txBody>
      </p:sp>
      <p:pic>
        <p:nvPicPr>
          <p:cNvPr id="137" name="Google Shape;137;g5ab0f4df4d_0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250" y="1130300"/>
            <a:ext cx="9646499" cy="55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5ab0f4df4d_0_61"/>
          <p:cNvSpPr txBox="1"/>
          <p:nvPr/>
        </p:nvSpPr>
        <p:spPr>
          <a:xfrm>
            <a:off x="8503425" y="4126100"/>
            <a:ext cx="2910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sensor network of weather information 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5ab0f4df4d_0_61"/>
          <p:cNvSpPr txBox="1"/>
          <p:nvPr/>
        </p:nvSpPr>
        <p:spPr>
          <a:xfrm>
            <a:off x="4774575" y="659125"/>
            <a:ext cx="1099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link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ab4d18d7c_0_8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 Summary</a:t>
            </a:r>
            <a:endParaRPr/>
          </a:p>
        </p:txBody>
      </p:sp>
      <p:sp>
        <p:nvSpPr>
          <p:cNvPr id="146" name="Google Shape;146;g5ab4d18d7c_0_8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47" name="Google Shape;147;g5ab4d18d7c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50" y="1721200"/>
            <a:ext cx="5979626" cy="36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5ab4d18d7c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8575" y="1721199"/>
            <a:ext cx="6033426" cy="361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ab4d18d7c_0_16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 Selected</a:t>
            </a:r>
            <a:endParaRPr/>
          </a:p>
        </p:txBody>
      </p:sp>
      <p:sp>
        <p:nvSpPr>
          <p:cNvPr id="155" name="Google Shape;155;g5ab4d18d7c_0_16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56" name="Google Shape;156;g5ab4d18d7c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50" y="1721200"/>
            <a:ext cx="5979626" cy="36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5ab4d18d7c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8575" y="1721199"/>
            <a:ext cx="6033426" cy="361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5ab4d18d7c_0_16"/>
          <p:cNvSpPr/>
          <p:nvPr/>
        </p:nvSpPr>
        <p:spPr>
          <a:xfrm>
            <a:off x="98425" y="2373925"/>
            <a:ext cx="881400" cy="27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5ab4d18d7c_0_16"/>
          <p:cNvSpPr/>
          <p:nvPr/>
        </p:nvSpPr>
        <p:spPr>
          <a:xfrm>
            <a:off x="98425" y="2815200"/>
            <a:ext cx="881400" cy="27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5ab4d18d7c_0_16"/>
          <p:cNvSpPr/>
          <p:nvPr/>
        </p:nvSpPr>
        <p:spPr>
          <a:xfrm>
            <a:off x="67675" y="5779025"/>
            <a:ext cx="1204500" cy="27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weather icon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29F77"/>
      </a:accent1>
      <a:accent2>
        <a:srgbClr val="28CA96"/>
      </a:accent2>
      <a:accent3>
        <a:srgbClr val="0ECCC7"/>
      </a:accent3>
      <a:accent4>
        <a:srgbClr val="858383"/>
      </a:accent4>
      <a:accent5>
        <a:srgbClr val="595959"/>
      </a:accent5>
      <a:accent6>
        <a:srgbClr val="3F3F3F"/>
      </a:accent6>
      <a:hlink>
        <a:srgbClr val="4276A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29F77"/>
      </a:accent1>
      <a:accent2>
        <a:srgbClr val="28CA96"/>
      </a:accent2>
      <a:accent3>
        <a:srgbClr val="0ECCC7"/>
      </a:accent3>
      <a:accent4>
        <a:srgbClr val="858383"/>
      </a:accent4>
      <a:accent5>
        <a:srgbClr val="595959"/>
      </a:accent5>
      <a:accent6>
        <a:srgbClr val="3F3F3F"/>
      </a:accent6>
      <a:hlink>
        <a:srgbClr val="4276A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1031</Words>
  <Application>Microsoft Macintosh PowerPoint</Application>
  <PresentationFormat>宽屏</PresentationFormat>
  <Paragraphs>167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Arial</vt:lpstr>
      <vt:lpstr>Calibri</vt:lpstr>
      <vt:lpstr>Impact</vt:lpstr>
      <vt:lpstr>主题5</vt:lpstr>
      <vt:lpstr>主题5</vt:lpstr>
      <vt:lpstr>Climate Change in the United States</vt:lpstr>
      <vt:lpstr>PowerPoint 演示文稿</vt:lpstr>
      <vt:lpstr>Introduction</vt:lpstr>
      <vt:lpstr>Climate Change in Recent Years</vt:lpstr>
      <vt:lpstr>Proposals &amp; Goals</vt:lpstr>
      <vt:lpstr>Data Collection and Preprocess</vt:lpstr>
      <vt:lpstr>Weather Underground        </vt:lpstr>
      <vt:lpstr>Data Summary</vt:lpstr>
      <vt:lpstr>Data Selected</vt:lpstr>
      <vt:lpstr>Data Cleaning and Missing Data Filling</vt:lpstr>
      <vt:lpstr>Comparison between West and East Coast</vt:lpstr>
      <vt:lpstr>The Distribution of Selected Cities</vt:lpstr>
      <vt:lpstr>Average Temperature Comparison -- Year wise </vt:lpstr>
      <vt:lpstr>Average Temperature Correlation</vt:lpstr>
      <vt:lpstr>Summary</vt:lpstr>
      <vt:lpstr>Average Precipitation Comparison -- Year wise (West Coast) </vt:lpstr>
      <vt:lpstr>Average Precipitation Comparison -- Year wise (East Coast)</vt:lpstr>
      <vt:lpstr>Average Precipitation Correlation</vt:lpstr>
      <vt:lpstr>Summary</vt:lpstr>
      <vt:lpstr>Data Visualization for San Diego</vt:lpstr>
      <vt:lpstr>Weather of San Diego (1990 - 2018)</vt:lpstr>
      <vt:lpstr>Weather of San Diego (1990 - 2018)</vt:lpstr>
      <vt:lpstr>Weather of San Diego (1990 - 2018)</vt:lpstr>
      <vt:lpstr>Average Temperature of San Diego (1990 - 2018)</vt:lpstr>
      <vt:lpstr>Average Precipitation in San Diego (1990 - 2018)</vt:lpstr>
      <vt:lpstr>Summary</vt:lpstr>
      <vt:lpstr>Evaluations and Applications</vt:lpstr>
      <vt:lpstr>Evaluations and Applications </vt:lpstr>
      <vt:lpstr>Future Works</vt:lpstr>
      <vt:lpstr>Thanks!</vt:lpstr>
      <vt:lpstr>Appendix - City Code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in the United States</dc:title>
  <dc:creator>一帆 罗</dc:creator>
  <cp:lastModifiedBy>Pengkun Li</cp:lastModifiedBy>
  <cp:revision>1</cp:revision>
  <dcterms:created xsi:type="dcterms:W3CDTF">2019-05-18T20:52:46Z</dcterms:created>
  <dcterms:modified xsi:type="dcterms:W3CDTF">2019-06-02T22:44:08Z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